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</p:sldMasterIdLst>
  <p:notesMasterIdLst>
    <p:notesMasterId r:id="rId18"/>
  </p:notesMasterIdLst>
  <p:sldIdLst>
    <p:sldId id="262" r:id="rId2"/>
    <p:sldId id="264" r:id="rId3"/>
    <p:sldId id="263" r:id="rId4"/>
    <p:sldId id="279" r:id="rId5"/>
    <p:sldId id="265" r:id="rId6"/>
    <p:sldId id="266" r:id="rId7"/>
    <p:sldId id="267" r:id="rId8"/>
    <p:sldId id="268" r:id="rId9"/>
    <p:sldId id="273" r:id="rId10"/>
    <p:sldId id="271" r:id="rId11"/>
    <p:sldId id="269" r:id="rId12"/>
    <p:sldId id="270" r:id="rId13"/>
    <p:sldId id="275" r:id="rId14"/>
    <p:sldId id="272" r:id="rId15"/>
    <p:sldId id="277" r:id="rId16"/>
    <p:sldId id="278" r:id="rId1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1pPr>
    <a:lvl2pPr marL="321457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2pPr>
    <a:lvl3pPr marL="642915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3pPr>
    <a:lvl4pPr marL="964372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4pPr>
    <a:lvl5pPr marL="1285829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5pPr>
    <a:lvl6pPr marL="1607287" algn="l" defTabSz="642915" rtl="0" eaLnBrk="1" latinLnBrk="0" hangingPunct="1"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6pPr>
    <a:lvl7pPr marL="1928744" algn="l" defTabSz="642915" rtl="0" eaLnBrk="1" latinLnBrk="0" hangingPunct="1"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7pPr>
    <a:lvl8pPr marL="2250201" algn="l" defTabSz="642915" rtl="0" eaLnBrk="1" latinLnBrk="0" hangingPunct="1"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8pPr>
    <a:lvl9pPr marL="2571659" algn="l" defTabSz="642915" rtl="0" eaLnBrk="1" latinLnBrk="0" hangingPunct="1">
      <a:defRPr sz="3000" kern="1200">
        <a:solidFill>
          <a:srgbClr val="000000"/>
        </a:solidFill>
        <a:latin typeface="GillSans" charset="0"/>
        <a:ea typeface="ヒラギノ角ゴ ProN W3" charset="0"/>
        <a:cs typeface="ヒラギノ角ゴ ProN W3" charset="0"/>
        <a:sym typeface="Gill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76" autoAdjust="0"/>
  </p:normalViewPr>
  <p:slideViewPr>
    <p:cSldViewPr>
      <p:cViewPr>
        <p:scale>
          <a:sx n="80" d="100"/>
          <a:sy n="80" d="100"/>
        </p:scale>
        <p:origin x="-103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ECA34-68E8-442E-9369-07072F206C71}" type="datetimeFigureOut">
              <a:rPr lang="en-US" smtClean="0"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557D5-6EFF-4CCF-BD82-A4E518B7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05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457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2915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372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5829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287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744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201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659" algn="l" defTabSz="64291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39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828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45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4" y="-214312"/>
            <a:ext cx="8786813" cy="1017984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4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647" y="6356821"/>
            <a:ext cx="1113979" cy="365001"/>
          </a:xfr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32359" y="6356821"/>
            <a:ext cx="3482578" cy="365001"/>
          </a:xfr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00813" y="6356821"/>
            <a:ext cx="696515" cy="365001"/>
          </a:xfr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15A93998-D8BB-4C46-924E-4ADC36A115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61359" b="9463"/>
          <a:stretch/>
        </p:blipFill>
        <p:spPr bwMode="auto">
          <a:xfrm>
            <a:off x="7315200" y="6248400"/>
            <a:ext cx="1357777" cy="48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224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090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79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099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41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8113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158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6209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101"/>
            <a:ext cx="9179719" cy="709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647" y="6356821"/>
            <a:ext cx="213307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75" y="6356821"/>
            <a:ext cx="2895451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Gonzalez, Luis     -     Thinking inside the Box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3998-D8BB-4C46-924E-4ADC36A115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Sans" charset="0"/>
          <a:ea typeface="ヒラギノ角ゴ ProN W3" charset="0"/>
          <a:cs typeface="ヒラギノ角ゴ ProN W3" charset="0"/>
          <a:sym typeface="Gill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1pPr>
      <a:lvl2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2pPr>
      <a:lvl3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3pPr>
      <a:lvl4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4pPr>
      <a:lvl5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3828">
            <a:off x="968219" y="1556459"/>
            <a:ext cx="3860054" cy="432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190500" dist="165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5844" y="1553766"/>
            <a:ext cx="7773293" cy="1470049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2"/>
                </a:solidFill>
                <a:effectLst>
                  <a:outerShdw dist="63500" dir="8100000" algn="tr" rotWithShape="0">
                    <a:schemeClr val="bg1">
                      <a:lumMod val="85000"/>
                    </a:schemeClr>
                  </a:outerShdw>
                </a:effectLst>
                <a:latin typeface="Arial Black" panose="020B0A04020102020204" pitchFamily="34" charset="0"/>
              </a:rPr>
              <a:t>Thinking inside the Box</a:t>
            </a:r>
            <a:endParaRPr lang="en-US" dirty="0">
              <a:solidFill>
                <a:schemeClr val="tx2"/>
              </a:solidFill>
              <a:effectLst>
                <a:outerShdw dist="63500" dir="8100000" algn="tr" rotWithShape="0">
                  <a:schemeClr val="bg1">
                    <a:lumMod val="8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9891" y="3321844"/>
            <a:ext cx="3969246" cy="1752451"/>
          </a:xfrm>
        </p:spPr>
        <p:txBody>
          <a:bodyPr anchor="t"/>
          <a:lstStyle/>
          <a:p>
            <a:pPr algn="r"/>
            <a:r>
              <a:rPr lang="en-US" sz="2200" b="1" i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Back Touch and Feel to Structures Design Instruction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77860" y="4982766"/>
            <a:ext cx="4331277" cy="880690"/>
          </a:xfrm>
          <a:prstGeom prst="rect">
            <a:avLst/>
          </a:prstGeom>
        </p:spPr>
        <p:txBody>
          <a:bodyPr lIns="64291" tIns="32146" rIns="64291" bIns="32146"/>
          <a:lstStyle>
            <a:lvl1pPr algn="r">
              <a:defRPr sz="8400">
                <a:solidFill>
                  <a:schemeClr val="tx2"/>
                </a:solidFill>
                <a:effectLst>
                  <a:outerShdw dist="63500" dir="8100000" algn="tr" rotWithShape="0">
                    <a:schemeClr val="bg1">
                      <a:lumMod val="85000"/>
                    </a:scheme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  <a:lvl2pPr>
              <a:defRPr sz="8400">
                <a:solidFill>
                  <a:schemeClr val="tx1"/>
                </a:solidFill>
              </a:defRPr>
            </a:lvl2pPr>
            <a:lvl3pPr>
              <a:defRPr sz="8400">
                <a:solidFill>
                  <a:schemeClr val="tx1"/>
                </a:solidFill>
              </a:defRPr>
            </a:lvl3pPr>
            <a:lvl4pPr>
              <a:defRPr sz="8400">
                <a:solidFill>
                  <a:schemeClr val="tx1"/>
                </a:solidFill>
              </a:defRPr>
            </a:lvl4pPr>
            <a:lvl5pPr>
              <a:defRPr sz="8400">
                <a:solidFill>
                  <a:schemeClr val="tx1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</a:defRPr>
            </a:lvl9pPr>
          </a:lstStyle>
          <a:p>
            <a:r>
              <a:rPr lang="en-US" sz="4200" b="1" dirty="0">
                <a:latin typeface="GillSans"/>
              </a:rPr>
              <a:t>Luis Gonzalez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623231"/>
            <a:ext cx="3017937" cy="108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 constraint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54" y="1600647"/>
            <a:ext cx="6033492" cy="452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33" y="1618539"/>
            <a:ext cx="3589734" cy="478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008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4" y="1600647"/>
            <a:ext cx="7566593" cy="452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02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6" y="1714500"/>
            <a:ext cx="7544069" cy="4511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Solutions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81" y="1565772"/>
            <a:ext cx="2677148" cy="447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3" y="1553762"/>
            <a:ext cx="3375422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65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Solutions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1570392"/>
            <a:ext cx="6000750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01" y="1570392"/>
            <a:ext cx="6154199" cy="461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261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joint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4" y="1600647"/>
            <a:ext cx="7566593" cy="452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347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265050"/>
              </p:ext>
            </p:extLst>
          </p:nvPr>
        </p:nvGraphicFramePr>
        <p:xfrm>
          <a:off x="446485" y="2089547"/>
          <a:ext cx="8251032" cy="34569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62183"/>
                <a:gridCol w="2048315"/>
                <a:gridCol w="2426465"/>
                <a:gridCol w="1239493"/>
                <a:gridCol w="1574576"/>
              </a:tblGrid>
              <a:tr h="91082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TEAM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CONCEPT/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CONSTRUCTION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DIMENSIONS (cm)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WEIGHT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(g)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TEST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(PASS/FAIL)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5092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1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Monolithic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4.5 × 14 × 116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1610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P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</a:tr>
              <a:tr h="5092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2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Multispar/ribs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6 × 14±1 × 113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1390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P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</a:tr>
              <a:tr h="5092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3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Honeycomb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5.5~6 × 14 × 112.8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1230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P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</a:tr>
              <a:tr h="5092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4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Multicell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4~5 × 13 × 113.5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1980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P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</a:tr>
              <a:tr h="50923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5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I-beam/honeycomb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4~4.8 × 13.5~14 × 112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>
                          <a:effectLst/>
                        </a:rPr>
                        <a:t>650</a:t>
                      </a:r>
                      <a:endParaRPr lang="en-US" sz="1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700" dirty="0">
                          <a:effectLst/>
                        </a:rPr>
                        <a:t>F</a:t>
                      </a:r>
                      <a:endParaRPr lang="en-US" sz="1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346" marR="51346" marT="6251" marB="6251"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50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365" y="1564927"/>
            <a:ext cx="4455270" cy="459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422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Capstone Design 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072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" y="1821656"/>
            <a:ext cx="3464719" cy="2598539"/>
          </a:xfrm>
          <a:prstGeom prst="rect">
            <a:avLst/>
          </a:prstGeom>
          <a:noFill/>
          <a:ln>
            <a:noFill/>
          </a:ln>
          <a:effectLst>
            <a:outerShdw blurRad="114300" dist="152400" dir="8100000" algn="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41" y="2598539"/>
            <a:ext cx="3464719" cy="2598539"/>
          </a:xfrm>
          <a:prstGeom prst="rect">
            <a:avLst/>
          </a:prstGeom>
          <a:noFill/>
          <a:ln>
            <a:noFill/>
          </a:ln>
          <a:effectLst>
            <a:outerShdw blurRad="114300" dist="152400" dir="8100000" algn="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4" y="3321844"/>
            <a:ext cx="3464719" cy="2598539"/>
          </a:xfrm>
          <a:prstGeom prst="rect">
            <a:avLst/>
          </a:prstGeom>
          <a:noFill/>
          <a:ln>
            <a:noFill/>
          </a:ln>
          <a:effectLst>
            <a:outerShdw blurRad="114300" dist="152400" dir="8100000" algn="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711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Analysis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16, 2014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Gonzalez, Luis     -     Thinking inside the Box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8681" name="Pictur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91" y="2320022"/>
            <a:ext cx="5761219" cy="30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496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1524000"/>
            <a:ext cx="6215063" cy="4663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and mini-project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86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en-GB" smtClean="0"/>
              <a:t>Statement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35" tIns="45718" rIns="91435" bIns="45718"/>
          <a:lstStyle/>
          <a:p>
            <a:pPr marL="401822" indent="-401822" algn="l">
              <a:buFont typeface="Arial" panose="020B0604020202020204" pitchFamily="34" charset="0"/>
              <a:buChar char="•"/>
            </a:pPr>
            <a:r>
              <a:rPr lang="en-US" dirty="0" smtClean="0"/>
              <a:t>Design a wingbox with the following Outer Mold Line (OML) dimensions (all in cm)</a:t>
            </a:r>
          </a:p>
          <a:p>
            <a:pPr marL="401822" indent="-401822" algn="l">
              <a:buFont typeface="Arial" panose="020B0604020202020204" pitchFamily="34" charset="0"/>
              <a:buChar char="•"/>
            </a:pPr>
            <a:r>
              <a:rPr lang="en-US" dirty="0" smtClean="0"/>
              <a:t>Weight not to exceed of </a:t>
            </a:r>
            <a:r>
              <a:rPr lang="en-US" dirty="0" smtClean="0"/>
              <a:t>8 </a:t>
            </a:r>
            <a:r>
              <a:rPr lang="en-US" dirty="0" smtClean="0"/>
              <a:t>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F405-8583-4E24-B304-6C34CD7748DC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20501" y="5029200"/>
            <a:ext cx="1600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24200" y="3045041"/>
            <a:ext cx="3657600" cy="1988598"/>
          </a:xfrm>
          <a:custGeom>
            <a:avLst/>
            <a:gdLst>
              <a:gd name="connsiteX0" fmla="*/ 0 w 3657600"/>
              <a:gd name="connsiteY0" fmla="*/ 1988598 h 1988598"/>
              <a:gd name="connsiteX1" fmla="*/ 2050742 w 3657600"/>
              <a:gd name="connsiteY1" fmla="*/ 8877 h 1988598"/>
              <a:gd name="connsiteX2" fmla="*/ 3657600 w 3657600"/>
              <a:gd name="connsiteY2" fmla="*/ 0 h 1988598"/>
              <a:gd name="connsiteX3" fmla="*/ 1606858 w 3657600"/>
              <a:gd name="connsiteY3" fmla="*/ 1988598 h 1988598"/>
              <a:gd name="connsiteX4" fmla="*/ 0 w 3657600"/>
              <a:gd name="connsiteY4" fmla="*/ 1988598 h 198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1988598">
                <a:moveTo>
                  <a:pt x="0" y="1988598"/>
                </a:moveTo>
                <a:lnTo>
                  <a:pt x="2050742" y="8877"/>
                </a:lnTo>
                <a:lnTo>
                  <a:pt x="3657600" y="0"/>
                </a:lnTo>
                <a:lnTo>
                  <a:pt x="1606858" y="1988598"/>
                </a:lnTo>
                <a:lnTo>
                  <a:pt x="0" y="1988598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722181" y="3062796"/>
            <a:ext cx="2059619" cy="2503503"/>
          </a:xfrm>
          <a:custGeom>
            <a:avLst/>
            <a:gdLst>
              <a:gd name="connsiteX0" fmla="*/ 0 w 2059619"/>
              <a:gd name="connsiteY0" fmla="*/ 1979721 h 2503503"/>
              <a:gd name="connsiteX1" fmla="*/ 2059619 w 2059619"/>
              <a:gd name="connsiteY1" fmla="*/ 0 h 2503503"/>
              <a:gd name="connsiteX2" fmla="*/ 2041864 w 2059619"/>
              <a:gd name="connsiteY2" fmla="*/ 523783 h 2503503"/>
              <a:gd name="connsiteX3" fmla="*/ 8877 w 2059619"/>
              <a:gd name="connsiteY3" fmla="*/ 2503503 h 2503503"/>
              <a:gd name="connsiteX4" fmla="*/ 0 w 2059619"/>
              <a:gd name="connsiteY4" fmla="*/ 1979721 h 250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9619" h="2503503">
                <a:moveTo>
                  <a:pt x="0" y="1979721"/>
                </a:moveTo>
                <a:lnTo>
                  <a:pt x="2059619" y="0"/>
                </a:lnTo>
                <a:lnTo>
                  <a:pt x="2041864" y="523783"/>
                </a:lnTo>
                <a:lnTo>
                  <a:pt x="8877" y="2503503"/>
                </a:lnTo>
                <a:lnTo>
                  <a:pt x="0" y="197972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24200" y="5033639"/>
            <a:ext cx="605901" cy="532660"/>
          </a:xfrm>
          <a:prstGeom prst="lin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4200" y="5791200"/>
            <a:ext cx="1597981" cy="0"/>
          </a:xfrm>
          <a:prstGeom prst="straightConnector1">
            <a:avLst/>
          </a:prstGeom>
          <a:ln w="158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22181" y="3962400"/>
            <a:ext cx="2059619" cy="2057400"/>
          </a:xfrm>
          <a:prstGeom prst="straightConnector1">
            <a:avLst/>
          </a:prstGeom>
          <a:ln w="158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891901" y="5033639"/>
            <a:ext cx="0" cy="532660"/>
          </a:xfrm>
          <a:prstGeom prst="straightConnector1">
            <a:avLst/>
          </a:prstGeom>
          <a:ln w="158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739501" y="5033639"/>
            <a:ext cx="381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739501" y="5567779"/>
            <a:ext cx="381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13843" y="5600330"/>
            <a:ext cx="0" cy="57187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720701" y="5600330"/>
            <a:ext cx="1480" cy="57187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80321" y="3619130"/>
            <a:ext cx="1480" cy="57187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49101" y="5791200"/>
            <a:ext cx="988751" cy="55399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2702" y="4926569"/>
            <a:ext cx="988751" cy="55399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112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5450" y="5117069"/>
            <a:ext cx="988751" cy="55399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04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/>
          <a:lstStyle/>
          <a:p>
            <a:r>
              <a:rPr lang="en-GB" dirty="0" smtClean="0"/>
              <a:t>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35" tIns="45718" rIns="91435" bIns="45718"/>
          <a:lstStyle/>
          <a:p>
            <a:r>
              <a:rPr lang="en-GB" dirty="0" smtClean="0"/>
              <a:t>Sand bags of (7 × 18 cm) of 500 g all along the span, on the front half of chord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F405-8583-4E24-B304-6C34CD7748DC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75" y="2358898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" y="2389489"/>
            <a:ext cx="3643313" cy="393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36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5" tIns="45718" rIns="91435" bIns="45718" anchor="b"/>
          <a:lstStyle/>
          <a:p>
            <a:r>
              <a:rPr lang="en-GB" dirty="0" smtClean="0"/>
              <a:t>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F405-8583-4E24-B304-6C34CD7748DC}" type="slidenum">
              <a:rPr lang="en-US" smtClean="0"/>
              <a:t>6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/>
          <a:stretch/>
        </p:blipFill>
        <p:spPr bwMode="auto">
          <a:xfrm>
            <a:off x="457201" y="1524001"/>
            <a:ext cx="6499934" cy="452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5740" r="13521" b="5472"/>
          <a:stretch/>
        </p:blipFill>
        <p:spPr bwMode="auto">
          <a:xfrm rot="1121898">
            <a:off x="6326080" y="1714500"/>
            <a:ext cx="2073500" cy="253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87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4" y="1600647"/>
            <a:ext cx="7566593" cy="452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83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and Manufacture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16,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Gonzalez, Luis     -     Thinking inside the Box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3998-D8BB-4C46-924E-4ADC36A1159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2770" name="Pictur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73" y="1600647"/>
            <a:ext cx="6031055" cy="452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270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RAU Template 1">
  <a:themeElements>
    <a:clrScheme name="ERAU Templat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charset="0"/>
            <a:ea typeface="ヒラギノ角ゴ ProN W3" charset="0"/>
            <a:cs typeface="ヒラギノ角ゴ ProN W3" charset="0"/>
            <a:sym typeface="Gill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Sans" charset="0"/>
            <a:ea typeface="ヒラギノ角ゴ ProN W3" charset="0"/>
            <a:cs typeface="ヒラギノ角ゴ ProN W3" charset="0"/>
            <a:sym typeface="GillSans" charset="0"/>
          </a:defRPr>
        </a:defPPr>
      </a:lstStyle>
    </a:lnDef>
  </a:objectDefaults>
  <a:extraClrSchemeLst>
    <a:extraClrScheme>
      <a:clrScheme name="ERAU Templat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Pages>0</Pages>
  <Words>350</Words>
  <Characters>0</Characters>
  <Application>Microsoft Office PowerPoint</Application>
  <PresentationFormat>On-screen Show (4:3)</PresentationFormat>
  <Lines>0</Lines>
  <Paragraphs>101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ERAU Template 1</vt:lpstr>
      <vt:lpstr>Thinking inside the Box</vt:lpstr>
      <vt:lpstr>Capstone Design Project</vt:lpstr>
      <vt:lpstr>Structure Analysis</vt:lpstr>
      <vt:lpstr>Project and mini-project</vt:lpstr>
      <vt:lpstr>Statement of Work</vt:lpstr>
      <vt:lpstr>Loads</vt:lpstr>
      <vt:lpstr>Materials</vt:lpstr>
      <vt:lpstr>Conceptual Design</vt:lpstr>
      <vt:lpstr>Design and Manufacture</vt:lpstr>
      <vt:lpstr>Weight constraint</vt:lpstr>
      <vt:lpstr>Test</vt:lpstr>
      <vt:lpstr>Creative Solutions</vt:lpstr>
      <vt:lpstr>Creative Solutions</vt:lpstr>
      <vt:lpstr>Root joint</vt:lpstr>
      <vt:lpstr>Results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Gonzalez-Linero, Luis</dc:creator>
  <cp:lastModifiedBy>Gonzalez, Luis</cp:lastModifiedBy>
  <cp:revision>34</cp:revision>
  <dcterms:modified xsi:type="dcterms:W3CDTF">2014-04-23T16:03:17Z</dcterms:modified>
</cp:coreProperties>
</file>